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1330" y="50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2/6/2024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33046" y="1569265"/>
            <a:ext cx="8976947" cy="1587174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pPr algn="l"/>
            <a:r>
              <a:rPr lang="ru-RU" sz="4000" dirty="0" smtClean="0"/>
              <a:t>Тема: Строительная Теплотехника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3037742" y="6339255"/>
            <a:ext cx="6075484" cy="1833032"/>
          </a:xfrm>
        </p:spPr>
        <p:txBody>
          <a:bodyPr/>
          <a:lstStyle/>
          <a:p>
            <a:r>
              <a:rPr lang="ru-RU" dirty="0" smtClean="0"/>
              <a:t>Выполнил </a:t>
            </a:r>
            <a:r>
              <a:rPr lang="ru-RU" dirty="0" err="1" smtClean="0"/>
              <a:t>Вартик</a:t>
            </a:r>
            <a:r>
              <a:rPr lang="ru-RU" dirty="0" smtClean="0"/>
              <a:t> Артём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43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82592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tx1"/>
                </a:solidFill>
              </a:rPr>
              <a:t>Основные разделы: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sz="2600" dirty="0" smtClean="0">
                <a:solidFill>
                  <a:schemeClr val="tx1"/>
                </a:solidFill>
              </a:rPr>
              <a:t>Процессы переноса тепла и вещества</a:t>
            </a:r>
            <a:br>
              <a:rPr lang="ru-RU" sz="2600" dirty="0" smtClean="0">
                <a:solidFill>
                  <a:schemeClr val="tx1"/>
                </a:solidFill>
              </a:rPr>
            </a:br>
            <a:r>
              <a:rPr lang="ru-RU" sz="2600" dirty="0" smtClean="0">
                <a:solidFill>
                  <a:schemeClr val="tx1"/>
                </a:solidFill>
              </a:rPr>
              <a:t>Стационарные условия</a:t>
            </a:r>
            <a:br>
              <a:rPr lang="ru-RU" sz="2600" dirty="0" smtClean="0">
                <a:solidFill>
                  <a:schemeClr val="tx1"/>
                </a:solidFill>
              </a:rPr>
            </a:br>
            <a:r>
              <a:rPr lang="ru-RU" sz="2600" dirty="0" smtClean="0">
                <a:solidFill>
                  <a:schemeClr val="tx1"/>
                </a:solidFill>
              </a:rPr>
              <a:t>Влажность воздуха</a:t>
            </a:r>
            <a:br>
              <a:rPr lang="ru-RU" sz="2600" dirty="0" smtClean="0">
                <a:solidFill>
                  <a:schemeClr val="tx1"/>
                </a:solidFill>
              </a:rPr>
            </a:br>
            <a:r>
              <a:rPr lang="ru-RU" sz="2600" dirty="0" smtClean="0">
                <a:solidFill>
                  <a:schemeClr val="tx1"/>
                </a:solidFill>
              </a:rPr>
              <a:t>Теплопередача</a:t>
            </a:r>
            <a:br>
              <a:rPr lang="ru-RU" sz="2600" dirty="0" smtClean="0">
                <a:solidFill>
                  <a:schemeClr val="tx1"/>
                </a:solidFill>
              </a:rPr>
            </a:br>
            <a:r>
              <a:rPr lang="ru-RU" sz="2600" dirty="0" smtClean="0">
                <a:solidFill>
                  <a:schemeClr val="tx1"/>
                </a:solidFill>
              </a:rPr>
              <a:t>Температурное поле</a:t>
            </a:r>
            <a:r>
              <a:rPr lang="ru-RU" sz="2600" dirty="0">
                <a:solidFill>
                  <a:schemeClr val="tx1"/>
                </a:solidFill>
              </a:rPr>
              <a:t/>
            </a:r>
            <a:br>
              <a:rPr lang="ru-RU" sz="2600" dirty="0">
                <a:solidFill>
                  <a:schemeClr val="tx1"/>
                </a:solidFill>
              </a:rPr>
            </a:br>
            <a:endParaRPr lang="ru-RU" sz="2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770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149752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Потенциалы переноса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50014" y="2317509"/>
            <a:ext cx="8596668" cy="1570962"/>
          </a:xfrm>
        </p:spPr>
        <p:txBody>
          <a:bodyPr>
            <a:normAutofit/>
          </a:bodyPr>
          <a:lstStyle/>
          <a:p>
            <a:r>
              <a:rPr lang="ru-RU" sz="2200" dirty="0"/>
              <a:t>- термодинамические параметры, вызывающие перенос, то есть определяющие направление и интенсивность процессов теплообмена и </a:t>
            </a:r>
            <a:r>
              <a:rPr lang="ru-RU" sz="2200" dirty="0" err="1" smtClean="0"/>
              <a:t>массообмена</a:t>
            </a:r>
            <a:r>
              <a:rPr lang="ru-RU" sz="2200" dirty="0" smtClean="0"/>
              <a:t>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807685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3082" y="84988"/>
            <a:ext cx="8596668" cy="1826581"/>
          </a:xfrm>
        </p:spPr>
        <p:txBody>
          <a:bodyPr>
            <a:normAutofit/>
          </a:bodyPr>
          <a:lstStyle/>
          <a:p>
            <a:r>
              <a:rPr lang="ru-RU" sz="100" dirty="0"/>
              <a:t>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335" y="1319515"/>
            <a:ext cx="8596668" cy="406833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Система, в которой устанавливается постоянное распределение значений температур или давлений, приходит в состояние постоянного равновесного обмена теплом или веществом с окружающей средой.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Установившийся процесс такого постоянного обмена называется стационарным.</a:t>
            </a:r>
          </a:p>
        </p:txBody>
      </p:sp>
    </p:spTree>
    <p:extLst>
      <p:ext uri="{BB962C8B-B14F-4D97-AF65-F5344CB8AC3E}">
        <p14:creationId xmlns:p14="http://schemas.microsoft.com/office/powerpoint/2010/main" val="186047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5" y="-343274"/>
            <a:ext cx="8596668" cy="1826581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Микроклимат помещений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335" y="1865270"/>
            <a:ext cx="8596668" cy="8604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Создается воздушным и радиационным режимами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67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Параметры микроклимата воздушной среды, которые обуславливают оптимальный обмен веществ в организме и при которых нет неприятных ощущений и напряженности системы терморегуляции, называются комфортными.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Основные параметры микроклимата помещений: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температура воздуха в помещении и ее колебания в течение суток и года;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- температура внутренних поверхностей помещения;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влажность и чистота воздуха в помещении;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скорость движения (подвижность) воздуха.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Для северных широт рекомендуется вводить дополнительный показатель микроклимата помещений - температуру пола</a:t>
            </a:r>
          </a:p>
        </p:txBody>
      </p:sp>
    </p:spTree>
    <p:extLst>
      <p:ext uri="{BB962C8B-B14F-4D97-AF65-F5344CB8AC3E}">
        <p14:creationId xmlns:p14="http://schemas.microsoft.com/office/powerpoint/2010/main" val="1617197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41" y="451123"/>
            <a:ext cx="8206452" cy="555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776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9" y="104172"/>
            <a:ext cx="8433550" cy="636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080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459" y="760069"/>
            <a:ext cx="9329195" cy="1045581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Гигиенические требования к параметрам микроклимата жилища для различных возрастных групп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36" y="2597769"/>
            <a:ext cx="8985666" cy="3143274"/>
          </a:xfrm>
        </p:spPr>
      </p:pic>
    </p:spTree>
    <p:extLst>
      <p:ext uri="{BB962C8B-B14F-4D97-AF65-F5344CB8AC3E}">
        <p14:creationId xmlns:p14="http://schemas.microsoft.com/office/powerpoint/2010/main" val="1255779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439" y="-401149"/>
            <a:ext cx="8596668" cy="1826581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Воздушный режим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8439" y="1784248"/>
            <a:ext cx="8596668" cy="8604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-взаимодействие температуры, влажности и подвижности воздуха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613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196051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tx1"/>
                </a:solidFill>
              </a:rPr>
              <a:t>Температура внутреннего воздуха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335" y="1354239"/>
            <a:ext cx="8596668" cy="4687124"/>
          </a:xfrm>
        </p:spPr>
        <p:txBody>
          <a:bodyPr>
            <a:normAutofit/>
          </a:bodyPr>
          <a:lstStyle/>
          <a:p>
            <a:r>
              <a:rPr lang="ru-RU" dirty="0"/>
              <a:t>• Пониженная 8-12 °С - слабо отапливаемые помещения</a:t>
            </a:r>
          </a:p>
          <a:p>
            <a:endParaRPr lang="ru-RU" dirty="0"/>
          </a:p>
          <a:p>
            <a:r>
              <a:rPr lang="ru-RU" dirty="0"/>
              <a:t>• Нормальная 12-15 °С - помещения, где люди заняты физической работой -18-20°С – помещения, где люди находятся в малоподвижном СОСТОЯНИИ, не требующем физического напряжения</a:t>
            </a:r>
          </a:p>
          <a:p>
            <a:endParaRPr lang="ru-RU" dirty="0"/>
          </a:p>
          <a:p>
            <a:r>
              <a:rPr lang="ru-RU" dirty="0"/>
              <a:t>• Повышенная 21-23 °С - помещения для точной работы, не связанной с физическими усилиями</a:t>
            </a:r>
          </a:p>
        </p:txBody>
      </p:sp>
    </p:spTree>
    <p:extLst>
      <p:ext uri="{BB962C8B-B14F-4D97-AF65-F5344CB8AC3E}">
        <p14:creationId xmlns:p14="http://schemas.microsoft.com/office/powerpoint/2010/main" val="3102775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5" y="-470596"/>
            <a:ext cx="8596668" cy="1826581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Радиационный режим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335" y="1726375"/>
            <a:ext cx="8596668" cy="86040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- теплообмен излучением между человеком и окружающими его ОК и между человеком и наружным пространством через проёмы</a:t>
            </a:r>
          </a:p>
        </p:txBody>
      </p:sp>
    </p:spTree>
    <p:extLst>
      <p:ext uri="{BB962C8B-B14F-4D97-AF65-F5344CB8AC3E}">
        <p14:creationId xmlns:p14="http://schemas.microsoft.com/office/powerpoint/2010/main" val="2071063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5" y="-308551"/>
            <a:ext cx="8596668" cy="1826581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Влажность воздуха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335" y="2233914"/>
            <a:ext cx="8596668" cy="3153934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• </a:t>
            </a:r>
            <a:r>
              <a:rPr lang="ru-RU" dirty="0" smtClean="0">
                <a:solidFill>
                  <a:schemeClr val="tx1"/>
                </a:solidFill>
              </a:rPr>
              <a:t>Влагосодержание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• Абсолютная </a:t>
            </a:r>
            <a:r>
              <a:rPr lang="ru-RU" dirty="0" smtClean="0">
                <a:solidFill>
                  <a:schemeClr val="tx1"/>
                </a:solidFill>
              </a:rPr>
              <a:t>влажность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• Упругость водяного </a:t>
            </a:r>
            <a:r>
              <a:rPr lang="ru-RU" dirty="0" smtClean="0">
                <a:solidFill>
                  <a:schemeClr val="tx1"/>
                </a:solidFill>
              </a:rPr>
              <a:t>пара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• Упругость насыщенного водяного пара (максимальная упругость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• Относительная </a:t>
            </a:r>
            <a:r>
              <a:rPr lang="ru-RU" dirty="0" smtClean="0">
                <a:solidFill>
                  <a:schemeClr val="tx1"/>
                </a:solidFill>
              </a:rPr>
              <a:t>влажность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• Точка росы</a:t>
            </a:r>
          </a:p>
        </p:txBody>
      </p:sp>
    </p:spTree>
    <p:extLst>
      <p:ext uri="{BB962C8B-B14F-4D97-AF65-F5344CB8AC3E}">
        <p14:creationId xmlns:p14="http://schemas.microsoft.com/office/powerpoint/2010/main" val="1981810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5" y="-447447"/>
            <a:ext cx="8596668" cy="1826581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Влагосодержание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335" y="1656927"/>
            <a:ext cx="8596668" cy="86040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- масса водяного пара, приходящаяся на единицу массы сухого воздуха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5" y="2679372"/>
            <a:ext cx="6384724" cy="251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214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5" y="-621068"/>
            <a:ext cx="8596668" cy="1826581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Абсолютная влажность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335" y="1494881"/>
            <a:ext cx="8596668" cy="86040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- </a:t>
            </a:r>
            <a:r>
              <a:rPr lang="ru-RU" dirty="0" smtClean="0">
                <a:solidFill>
                  <a:schemeClr val="tx1"/>
                </a:solidFill>
              </a:rPr>
              <a:t>масса влаги (водяного пара</a:t>
            </a:r>
            <a:r>
              <a:rPr lang="ru-RU" dirty="0">
                <a:solidFill>
                  <a:schemeClr val="tx1"/>
                </a:solidFill>
              </a:rPr>
              <a:t>), содержащаяся в единице объёма </a:t>
            </a:r>
            <a:r>
              <a:rPr lang="ru-RU" dirty="0" smtClean="0">
                <a:solidFill>
                  <a:schemeClr val="tx1"/>
                </a:solidFill>
              </a:rPr>
              <a:t>воздуха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5" y="2500694"/>
            <a:ext cx="5943384" cy="199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139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126866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Упругость водяного </a:t>
            </a:r>
            <a:r>
              <a:rPr lang="ru-RU" dirty="0" smtClean="0">
                <a:solidFill>
                  <a:schemeClr val="tx1"/>
                </a:solidFill>
              </a:rPr>
              <a:t>пара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- парциальное давление водяного пара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е [Па</a:t>
            </a:r>
            <a:r>
              <a:rPr lang="ru-RU" sz="2800" dirty="0" smtClean="0">
                <a:solidFill>
                  <a:schemeClr val="tx1"/>
                </a:solidFill>
              </a:rPr>
              <a:t>]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/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Упругость насыщенного водяного пара (максимальная упругость</a:t>
            </a:r>
            <a:r>
              <a:rPr lang="ru-RU" sz="2800" dirty="0" smtClean="0">
                <a:solidFill>
                  <a:schemeClr val="tx1"/>
                </a:solidFill>
              </a:rPr>
              <a:t>)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/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- </a:t>
            </a:r>
            <a:r>
              <a:rPr lang="ru-RU" sz="2000" dirty="0" smtClean="0">
                <a:solidFill>
                  <a:schemeClr val="tx1"/>
                </a:solidFill>
              </a:rPr>
              <a:t>парциальное </a:t>
            </a:r>
            <a:r>
              <a:rPr lang="ru-RU" sz="2000" dirty="0">
                <a:solidFill>
                  <a:schemeClr val="tx1"/>
                </a:solidFill>
              </a:rPr>
              <a:t>давление насыщенного водяного </a:t>
            </a:r>
            <a:r>
              <a:rPr lang="ru-RU" sz="2000" dirty="0" smtClean="0">
                <a:solidFill>
                  <a:schemeClr val="tx1"/>
                </a:solidFill>
              </a:rPr>
              <a:t>пара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el-GR" sz="2800" dirty="0">
                <a:solidFill>
                  <a:schemeClr val="tx1"/>
                </a:solidFill>
              </a:rPr>
              <a:t>Ε [Πα]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8116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5" y="540152"/>
            <a:ext cx="8596668" cy="1196051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tx1"/>
                </a:solidFill>
              </a:rPr>
              <a:t>Относительная влажность внутреннего воздуха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335" y="1273215"/>
            <a:ext cx="8596668" cy="4768147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• Менее 50% сухие помещения</a:t>
            </a:r>
          </a:p>
          <a:p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• 50-60% - помещения с нормальной влажностью</a:t>
            </a:r>
          </a:p>
          <a:p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• 61-75% - влажные помещения</a:t>
            </a:r>
          </a:p>
          <a:p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• Более 75% - помещения с мокрым режимом</a:t>
            </a:r>
          </a:p>
        </p:txBody>
      </p:sp>
    </p:spTree>
    <p:extLst>
      <p:ext uri="{BB962C8B-B14F-4D97-AF65-F5344CB8AC3E}">
        <p14:creationId xmlns:p14="http://schemas.microsoft.com/office/powerpoint/2010/main" val="36101089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5" y="528577"/>
            <a:ext cx="8596668" cy="1230775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tx1"/>
                </a:solidFill>
              </a:rPr>
              <a:t>Точка росы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335" y="0"/>
            <a:ext cx="8596668" cy="4282010"/>
          </a:xfrm>
        </p:spPr>
        <p:txBody>
          <a:bodyPr>
            <a:normAutofit/>
          </a:bodyPr>
          <a:lstStyle/>
          <a:p>
            <a:r>
              <a:rPr lang="ru-RU" sz="2000" dirty="0"/>
              <a:t>- температура, при которой водяной пар, содержащийся в воздухе данной влажности становится насыщенным</a:t>
            </a:r>
          </a:p>
        </p:txBody>
      </p:sp>
    </p:spTree>
    <p:extLst>
      <p:ext uri="{BB962C8B-B14F-4D97-AF65-F5344CB8AC3E}">
        <p14:creationId xmlns:p14="http://schemas.microsoft.com/office/powerpoint/2010/main" val="1250396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Влажностный режим помещения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68" y="1657109"/>
            <a:ext cx="93472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482172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52</TotalTime>
  <Words>301</Words>
  <Application>Microsoft Office PowerPoint</Application>
  <PresentationFormat>Широкоэкранный</PresentationFormat>
  <Paragraphs>46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Trebuchet MS</vt:lpstr>
      <vt:lpstr>Wingdings 3</vt:lpstr>
      <vt:lpstr>Аспект</vt:lpstr>
      <vt:lpstr>Тема: Строительная Теплотехника</vt:lpstr>
      <vt:lpstr>Основные разделы:  Процессы переноса тепла и вещества Стационарные условия Влажность воздуха Теплопередача Температурное поле </vt:lpstr>
      <vt:lpstr>Потенциалы переноса</vt:lpstr>
      <vt:lpstr>.</vt:lpstr>
      <vt:lpstr>Микроклимат помещений</vt:lpstr>
      <vt:lpstr>Параметры микроклимата воздушной среды, которые обуславливают оптимальный обмен веществ в организме и при которых нет неприятных ощущений и напряженности системы терморегуляции, называются комфортными.  Основные параметры микроклимата помещений:  температура воздуха в помещении и ее колебания в течение суток и года;  - температура внутренних поверхностей помещения;  влажность и чистота воздуха в помещении;  скорость движения (подвижность) воздуха.  Для северных широт рекомендуется вводить дополнительный показатель микроклимата помещений - температуру пола</vt:lpstr>
      <vt:lpstr>Презентация PowerPoint</vt:lpstr>
      <vt:lpstr>Презентация PowerPoint</vt:lpstr>
      <vt:lpstr>Гигиенические требования к параметрам микроклимата жилища для различных возрастных групп</vt:lpstr>
      <vt:lpstr>Воздушный режим</vt:lpstr>
      <vt:lpstr>Температура внутреннего воздуха</vt:lpstr>
      <vt:lpstr>Радиационный режим</vt:lpstr>
      <vt:lpstr>Влажность воздуха</vt:lpstr>
      <vt:lpstr>Влагосодержание</vt:lpstr>
      <vt:lpstr>Абсолютная влажность</vt:lpstr>
      <vt:lpstr>Упругость водяного пара  - парциальное давление водяного пара  е [Па]  Упругость насыщенного водяного пара (максимальная упругость)  - парциальное давление насыщенного водяного пара  Ε [Πα]</vt:lpstr>
      <vt:lpstr>Относительная влажность внутреннего воздуха</vt:lpstr>
      <vt:lpstr>Точка росы</vt:lpstr>
      <vt:lpstr>Влажностный режим помещения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Строительная Теплотехника</dc:title>
  <dc:creator>Артём</dc:creator>
  <cp:lastModifiedBy>Артём</cp:lastModifiedBy>
  <cp:revision>6</cp:revision>
  <dcterms:created xsi:type="dcterms:W3CDTF">2024-02-06T05:02:22Z</dcterms:created>
  <dcterms:modified xsi:type="dcterms:W3CDTF">2024-02-06T05:55:05Z</dcterms:modified>
</cp:coreProperties>
</file>